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7" r:id="rId5"/>
    <p:sldId id="276" r:id="rId6"/>
    <p:sldId id="269" r:id="rId7"/>
    <p:sldId id="258" r:id="rId8"/>
    <p:sldId id="259" r:id="rId9"/>
    <p:sldId id="260" r:id="rId10"/>
    <p:sldId id="261" r:id="rId11"/>
    <p:sldId id="266" r:id="rId12"/>
    <p:sldId id="263" r:id="rId13"/>
    <p:sldId id="264" r:id="rId14"/>
    <p:sldId id="265" r:id="rId15"/>
    <p:sldId id="267" r:id="rId16"/>
    <p:sldId id="270" r:id="rId17"/>
    <p:sldId id="271" r:id="rId18"/>
    <p:sldId id="262" r:id="rId19"/>
    <p:sldId id="268" r:id="rId20"/>
    <p:sldId id="272" r:id="rId21"/>
    <p:sldId id="27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snapToGrid="0">
      <p:cViewPr varScale="1">
        <p:scale>
          <a:sx n="70" d="100"/>
          <a:sy n="70"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6017AF7-7BC8-45E7-ACC1-AAB05935A4DD}" type="datetimeFigureOut">
              <a:rPr lang="tr-TR" smtClean="0"/>
              <a:t>23.12.2019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143885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017AF7-7BC8-45E7-ACC1-AAB05935A4DD}" type="datetimeFigureOut">
              <a:rPr lang="tr-TR" smtClean="0"/>
              <a:t>23.12.2019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398789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017AF7-7BC8-45E7-ACC1-AAB05935A4DD}" type="datetimeFigureOut">
              <a:rPr lang="tr-TR" smtClean="0"/>
              <a:t>23.12.2019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12488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017AF7-7BC8-45E7-ACC1-AAB05935A4DD}" type="datetimeFigureOut">
              <a:rPr lang="tr-TR" smtClean="0"/>
              <a:t>23.12.2019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217456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6017AF7-7BC8-45E7-ACC1-AAB05935A4DD}" type="datetimeFigureOut">
              <a:rPr lang="tr-TR" smtClean="0"/>
              <a:t>23.12.2019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22792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6017AF7-7BC8-45E7-ACC1-AAB05935A4DD}" type="datetimeFigureOut">
              <a:rPr lang="tr-TR" smtClean="0"/>
              <a:t>23.12.2019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257096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017AF7-7BC8-45E7-ACC1-AAB05935A4DD}" type="datetimeFigureOut">
              <a:rPr lang="tr-TR" smtClean="0"/>
              <a:t>23.12.2019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52584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6017AF7-7BC8-45E7-ACC1-AAB05935A4DD}" type="datetimeFigureOut">
              <a:rPr lang="tr-TR" smtClean="0"/>
              <a:t>23.12.2019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250528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017AF7-7BC8-45E7-ACC1-AAB05935A4DD}" type="datetimeFigureOut">
              <a:rPr lang="tr-TR" smtClean="0"/>
              <a:t>23.12.2019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323958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017AF7-7BC8-45E7-ACC1-AAB05935A4DD}" type="datetimeFigureOut">
              <a:rPr lang="tr-TR" smtClean="0"/>
              <a:t>23.12.2019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230606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017AF7-7BC8-45E7-ACC1-AAB05935A4DD}" type="datetimeFigureOut">
              <a:rPr lang="tr-TR" smtClean="0"/>
              <a:t>23.12.2019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3CEF5B-6BE7-437A-B295-9F817272AE7C}" type="slidenum">
              <a:rPr lang="tr-TR" smtClean="0"/>
              <a:t>‹#›</a:t>
            </a:fld>
            <a:endParaRPr lang="tr-TR"/>
          </a:p>
        </p:txBody>
      </p:sp>
    </p:spTree>
    <p:extLst>
      <p:ext uri="{BB962C8B-B14F-4D97-AF65-F5344CB8AC3E}">
        <p14:creationId xmlns:p14="http://schemas.microsoft.com/office/powerpoint/2010/main" val="119909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17AF7-7BC8-45E7-ACC1-AAB05935A4DD}" type="datetimeFigureOut">
              <a:rPr lang="tr-TR" smtClean="0"/>
              <a:t>23.12.2019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CEF5B-6BE7-437A-B295-9F817272AE7C}" type="slidenum">
              <a:rPr lang="tr-TR" smtClean="0"/>
              <a:t>‹#›</a:t>
            </a:fld>
            <a:endParaRPr lang="tr-TR"/>
          </a:p>
        </p:txBody>
      </p:sp>
    </p:spTree>
    <p:extLst>
      <p:ext uri="{BB962C8B-B14F-4D97-AF65-F5344CB8AC3E}">
        <p14:creationId xmlns:p14="http://schemas.microsoft.com/office/powerpoint/2010/main" val="28421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4.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55762" y="404883"/>
            <a:ext cx="9144000" cy="498765"/>
          </a:xfrm>
        </p:spPr>
        <p:txBody>
          <a:bodyPr>
            <a:noAutofit/>
          </a:bodyPr>
          <a:lstStyle/>
          <a:p>
            <a:r>
              <a:rPr lang="tr-TR" sz="4000" dirty="0">
                <a:latin typeface="Times New Roman" panose="02020603050405020304" pitchFamily="18" charset="0"/>
                <a:cs typeface="Times New Roman" panose="02020603050405020304" pitchFamily="18" charset="0"/>
              </a:rPr>
              <a:t>ESİMER Danışma Kurulu Bilgilendirme Toplantısı</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138" y="1698747"/>
            <a:ext cx="4105334" cy="3309982"/>
          </a:xfrm>
          <a:prstGeom prst="rect">
            <a:avLst/>
          </a:prstGeom>
        </p:spPr>
      </p:pic>
      <p:sp>
        <p:nvSpPr>
          <p:cNvPr id="4" name="Dikdörtgen 3"/>
          <p:cNvSpPr/>
          <p:nvPr/>
        </p:nvSpPr>
        <p:spPr>
          <a:xfrm>
            <a:off x="5119920" y="6169871"/>
            <a:ext cx="1351652" cy="369332"/>
          </a:xfrm>
          <a:prstGeom prst="rect">
            <a:avLst/>
          </a:prstGeom>
        </p:spPr>
        <p:txBody>
          <a:bodyPr wrap="none">
            <a:spAutoFit/>
          </a:bodyPr>
          <a:lstStyle/>
          <a:p>
            <a:r>
              <a:rPr lang="tr-TR" dirty="0">
                <a:latin typeface="Times New Roman" panose="02020603050405020304" pitchFamily="18" charset="0"/>
                <a:cs typeface="Times New Roman" panose="02020603050405020304" pitchFamily="18" charset="0"/>
              </a:rPr>
              <a:t>Aralık, 2019</a:t>
            </a:r>
          </a:p>
        </p:txBody>
      </p:sp>
    </p:spTree>
    <p:extLst>
      <p:ext uri="{BB962C8B-B14F-4D97-AF65-F5344CB8AC3E}">
        <p14:creationId xmlns:p14="http://schemas.microsoft.com/office/powerpoint/2010/main" val="39149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Verilen Eğitimler</a:t>
            </a:r>
          </a:p>
        </p:txBody>
      </p:sp>
      <p:sp>
        <p:nvSpPr>
          <p:cNvPr id="3" name="İçerik Yer Tutucusu 2"/>
          <p:cNvSpPr>
            <a:spLocks noGrp="1"/>
          </p:cNvSpPr>
          <p:nvPr>
            <p:ph idx="1"/>
          </p:nvPr>
        </p:nvSpPr>
        <p:spPr/>
        <p:txBody>
          <a:bodyPr>
            <a:normAutofit lnSpcReduction="10000"/>
          </a:bodyPr>
          <a:lstStyle/>
          <a:p>
            <a:pPr>
              <a:lnSpc>
                <a:spcPct val="150000"/>
              </a:lnSpc>
            </a:pPr>
            <a:r>
              <a:rPr lang="tr-TR" sz="2400" dirty="0">
                <a:latin typeface="Times New Roman" panose="02020603050405020304" pitchFamily="18" charset="0"/>
                <a:cs typeface="Times New Roman" panose="02020603050405020304" pitchFamily="18" charset="0"/>
              </a:rPr>
              <a:t>Merkezimizin kuruluşundan bu yana geçen bir yıllık süre zarfında bilgileri aşağıda verilen 5 adet eğitim gerçekleştirilmiştir.</a:t>
            </a:r>
          </a:p>
          <a:p>
            <a:pPr>
              <a:lnSpc>
                <a:spcPct val="150000"/>
              </a:lnSpc>
            </a:pPr>
            <a:r>
              <a:rPr lang="tr-TR" sz="2400" dirty="0">
                <a:latin typeface="Times New Roman" panose="02020603050405020304" pitchFamily="18" charset="0"/>
                <a:cs typeface="Times New Roman" panose="02020603050405020304" pitchFamily="18" charset="0"/>
              </a:rPr>
              <a:t>META Analizi Eğitimi</a:t>
            </a:r>
          </a:p>
          <a:p>
            <a:pPr>
              <a:lnSpc>
                <a:spcPct val="150000"/>
              </a:lnSpc>
            </a:pPr>
            <a:r>
              <a:rPr lang="tr-TR" sz="2400" dirty="0">
                <a:latin typeface="Times New Roman" panose="02020603050405020304" pitchFamily="18" charset="0"/>
                <a:cs typeface="Times New Roman" panose="02020603050405020304" pitchFamily="18" charset="0"/>
              </a:rPr>
              <a:t>Nitel Veri Analizi Eğitimi</a:t>
            </a:r>
          </a:p>
          <a:p>
            <a:pPr>
              <a:lnSpc>
                <a:spcPct val="150000"/>
              </a:lnSpc>
            </a:pPr>
            <a:r>
              <a:rPr lang="tr-TR" sz="2400" dirty="0">
                <a:latin typeface="Times New Roman" panose="02020603050405020304" pitchFamily="18" charset="0"/>
                <a:cs typeface="Times New Roman" panose="02020603050405020304" pitchFamily="18" charset="0"/>
              </a:rPr>
              <a:t>Temel Düzeyde Veri Analizi Eğitimi</a:t>
            </a:r>
          </a:p>
          <a:p>
            <a:pPr>
              <a:lnSpc>
                <a:spcPct val="150000"/>
              </a:lnSpc>
            </a:pPr>
            <a:r>
              <a:rPr lang="tr-TR" sz="2400" dirty="0">
                <a:latin typeface="Times New Roman" panose="02020603050405020304" pitchFamily="18" charset="0"/>
                <a:cs typeface="Times New Roman" panose="02020603050405020304" pitchFamily="18" charset="0"/>
              </a:rPr>
              <a:t>Yapısal Eşitlik Modellemesi Eğitimi</a:t>
            </a:r>
          </a:p>
          <a:p>
            <a:pPr>
              <a:lnSpc>
                <a:spcPct val="150000"/>
              </a:lnSpc>
            </a:pPr>
            <a:r>
              <a:rPr lang="tr-TR" sz="2400" dirty="0">
                <a:latin typeface="Times New Roman" panose="02020603050405020304" pitchFamily="18" charset="0"/>
                <a:cs typeface="Times New Roman" panose="02020603050405020304" pitchFamily="18" charset="0"/>
              </a:rPr>
              <a:t>Temel R ve YEM Eğitimi</a:t>
            </a:r>
          </a:p>
          <a:p>
            <a:pPr marL="0" indent="0">
              <a:buNone/>
            </a:pPr>
            <a:endParaRPr lang="tr-TR" dirty="0"/>
          </a:p>
        </p:txBody>
      </p:sp>
      <p:pic>
        <p:nvPicPr>
          <p:cNvPr id="4" name="Resim 3"/>
          <p:cNvPicPr>
            <a:picLocks noChangeAspect="1"/>
          </p:cNvPicPr>
          <p:nvPr/>
        </p:nvPicPr>
        <p:blipFill>
          <a:blip r:embed="rId2"/>
          <a:stretch>
            <a:fillRect/>
          </a:stretch>
        </p:blipFill>
        <p:spPr>
          <a:xfrm>
            <a:off x="10616048" y="9142"/>
            <a:ext cx="1566808" cy="1408298"/>
          </a:xfrm>
          <a:prstGeom prst="rect">
            <a:avLst/>
          </a:prstGeom>
        </p:spPr>
      </p:pic>
    </p:spTree>
    <p:extLst>
      <p:ext uri="{BB962C8B-B14F-4D97-AF65-F5344CB8AC3E}">
        <p14:creationId xmlns:p14="http://schemas.microsoft.com/office/powerpoint/2010/main" val="31322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4199817" cy="6108827"/>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866" y="365124"/>
            <a:ext cx="4198429" cy="6106805"/>
          </a:xfrm>
          <a:prstGeom prst="rect">
            <a:avLst/>
          </a:prstGeom>
        </p:spPr>
      </p:pic>
      <p:pic>
        <p:nvPicPr>
          <p:cNvPr id="8" name="Resim 7"/>
          <p:cNvPicPr>
            <a:picLocks noChangeAspect="1"/>
          </p:cNvPicPr>
          <p:nvPr/>
        </p:nvPicPr>
        <p:blipFill>
          <a:blip r:embed="rId4"/>
          <a:stretch>
            <a:fillRect/>
          </a:stretch>
        </p:blipFill>
        <p:spPr>
          <a:xfrm>
            <a:off x="10609860" y="9236"/>
            <a:ext cx="1572904" cy="1408298"/>
          </a:xfrm>
          <a:prstGeom prst="rect">
            <a:avLst/>
          </a:prstGeom>
        </p:spPr>
      </p:pic>
    </p:spTree>
    <p:extLst>
      <p:ext uri="{BB962C8B-B14F-4D97-AF65-F5344CB8AC3E}">
        <p14:creationId xmlns:p14="http://schemas.microsoft.com/office/powerpoint/2010/main" val="22079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Temel Düzeyde Veri Analizi Eğitimine Ait Fotoğraflar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520" y="1615313"/>
            <a:ext cx="3263503" cy="435133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544" y="1615313"/>
            <a:ext cx="6315456" cy="4351338"/>
          </a:xfrm>
          <a:prstGeom prst="rect">
            <a:avLst/>
          </a:prstGeom>
        </p:spPr>
      </p:pic>
      <p:pic>
        <p:nvPicPr>
          <p:cNvPr id="6" name="Resim 5"/>
          <p:cNvPicPr>
            <a:picLocks noChangeAspect="1"/>
          </p:cNvPicPr>
          <p:nvPr/>
        </p:nvPicPr>
        <p:blipFill>
          <a:blip r:embed="rId4"/>
          <a:stretch>
            <a:fillRect/>
          </a:stretch>
        </p:blipFill>
        <p:spPr>
          <a:xfrm>
            <a:off x="10613228" y="9141"/>
            <a:ext cx="1572904" cy="1408298"/>
          </a:xfrm>
          <a:prstGeom prst="rect">
            <a:avLst/>
          </a:prstGeom>
        </p:spPr>
      </p:pic>
    </p:spTree>
    <p:extLst>
      <p:ext uri="{BB962C8B-B14F-4D97-AF65-F5344CB8AC3E}">
        <p14:creationId xmlns:p14="http://schemas.microsoft.com/office/powerpoint/2010/main" val="55647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Temel Düzeyde Veri Analizi Eğitimine Ait Fotoğraflar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8712" y="1690688"/>
            <a:ext cx="3811072" cy="435133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872" y="1690688"/>
            <a:ext cx="5184648" cy="4351338"/>
          </a:xfrm>
          <a:prstGeom prst="rect">
            <a:avLst/>
          </a:prstGeom>
        </p:spPr>
      </p:pic>
      <p:pic>
        <p:nvPicPr>
          <p:cNvPr id="7" name="Resim 6"/>
          <p:cNvPicPr>
            <a:picLocks noChangeAspect="1"/>
          </p:cNvPicPr>
          <p:nvPr/>
        </p:nvPicPr>
        <p:blipFill>
          <a:blip r:embed="rId4"/>
          <a:stretch>
            <a:fillRect/>
          </a:stretch>
        </p:blipFill>
        <p:spPr>
          <a:xfrm>
            <a:off x="10613160" y="9141"/>
            <a:ext cx="1572904" cy="1408298"/>
          </a:xfrm>
          <a:prstGeom prst="rect">
            <a:avLst/>
          </a:prstGeom>
        </p:spPr>
      </p:pic>
    </p:spTree>
    <p:extLst>
      <p:ext uri="{BB962C8B-B14F-4D97-AF65-F5344CB8AC3E}">
        <p14:creationId xmlns:p14="http://schemas.microsoft.com/office/powerpoint/2010/main" val="655918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YEM Eğitimine Ait Fotoğraflar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5246793" cy="393509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024" y="1690688"/>
            <a:ext cx="5246793" cy="3935095"/>
          </a:xfrm>
          <a:prstGeom prst="rect">
            <a:avLst/>
          </a:prstGeom>
        </p:spPr>
      </p:pic>
      <p:pic>
        <p:nvPicPr>
          <p:cNvPr id="6" name="Resim 5"/>
          <p:cNvPicPr>
            <a:picLocks noChangeAspect="1"/>
          </p:cNvPicPr>
          <p:nvPr/>
        </p:nvPicPr>
        <p:blipFill>
          <a:blip r:embed="rId4"/>
          <a:stretch>
            <a:fillRect/>
          </a:stretch>
        </p:blipFill>
        <p:spPr>
          <a:xfrm>
            <a:off x="10613160" y="9141"/>
            <a:ext cx="1572904" cy="1408298"/>
          </a:xfrm>
          <a:prstGeom prst="rect">
            <a:avLst/>
          </a:prstGeom>
        </p:spPr>
      </p:pic>
    </p:spTree>
    <p:extLst>
      <p:ext uri="{BB962C8B-B14F-4D97-AF65-F5344CB8AC3E}">
        <p14:creationId xmlns:p14="http://schemas.microsoft.com/office/powerpoint/2010/main" val="42093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YEM Eğitimine Ait Fotoğraflar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5182869" cy="388715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477" y="1686592"/>
            <a:ext cx="5193792" cy="3895344"/>
          </a:xfrm>
          <a:prstGeom prst="rect">
            <a:avLst/>
          </a:prstGeom>
        </p:spPr>
      </p:pic>
      <p:pic>
        <p:nvPicPr>
          <p:cNvPr id="6" name="Resim 5"/>
          <p:cNvPicPr>
            <a:picLocks noChangeAspect="1"/>
          </p:cNvPicPr>
          <p:nvPr/>
        </p:nvPicPr>
        <p:blipFill>
          <a:blip r:embed="rId4"/>
          <a:stretch>
            <a:fillRect/>
          </a:stretch>
        </p:blipFill>
        <p:spPr>
          <a:xfrm>
            <a:off x="10611227" y="9082"/>
            <a:ext cx="1572904" cy="1408298"/>
          </a:xfrm>
          <a:prstGeom prst="rect">
            <a:avLst/>
          </a:prstGeom>
        </p:spPr>
      </p:pic>
    </p:spTree>
    <p:extLst>
      <p:ext uri="{BB962C8B-B14F-4D97-AF65-F5344CB8AC3E}">
        <p14:creationId xmlns:p14="http://schemas.microsoft.com/office/powerpoint/2010/main" val="358194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Temel R ve YEM Eğitimine Ait Fotoğraflar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
        <p:nvSpPr>
          <p:cNvPr id="5" name="Unvan 1"/>
          <p:cNvSpPr txBox="1">
            <a:spLocks/>
          </p:cNvSpPr>
          <p:nvPr/>
        </p:nvSpPr>
        <p:spPr>
          <a:xfrm>
            <a:off x="838200" y="3281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pic>
        <p:nvPicPr>
          <p:cNvPr id="6" name="Resim 5"/>
          <p:cNvPicPr>
            <a:picLocks noChangeAspect="1"/>
          </p:cNvPicPr>
          <p:nvPr/>
        </p:nvPicPr>
        <p:blipFill>
          <a:blip r:embed="rId3"/>
          <a:stretch>
            <a:fillRect/>
          </a:stretch>
        </p:blipFill>
        <p:spPr>
          <a:xfrm>
            <a:off x="10613160" y="9142"/>
            <a:ext cx="1572904" cy="1408298"/>
          </a:xfrm>
          <a:prstGeom prst="rect">
            <a:avLst/>
          </a:prstGeom>
        </p:spPr>
      </p:pic>
    </p:spTree>
    <p:extLst>
      <p:ext uri="{BB962C8B-B14F-4D97-AF65-F5344CB8AC3E}">
        <p14:creationId xmlns:p14="http://schemas.microsoft.com/office/powerpoint/2010/main" val="382515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Analiz Faaliyetleri</a:t>
            </a:r>
          </a:p>
        </p:txBody>
      </p:sp>
      <p:sp>
        <p:nvSpPr>
          <p:cNvPr id="3" name="İçerik Yer Tutucusu 2"/>
          <p:cNvSpPr>
            <a:spLocks noGrp="1"/>
          </p:cNvSpPr>
          <p:nvPr>
            <p:ph idx="1"/>
          </p:nvPr>
        </p:nvSpPr>
        <p:spPr/>
        <p:txBody>
          <a:bodyPr/>
          <a:lstStyle/>
          <a:p>
            <a:pPr>
              <a:lnSpc>
                <a:spcPct val="150000"/>
              </a:lnSpc>
            </a:pPr>
            <a:r>
              <a:rPr lang="tr-TR" sz="2400" dirty="0">
                <a:latin typeface="Times New Roman" panose="02020603050405020304" pitchFamily="18" charset="0"/>
                <a:cs typeface="Times New Roman" panose="02020603050405020304" pitchFamily="18" charset="0"/>
              </a:rPr>
              <a:t>ESİMER olarak kurulduğumuz günden bu yana gerek Bilimsel Araştırma Projeleri (BAP) destekli, gerekse bireysel olarak karşılanan bir çok çalışmaya istatistiksel analiz desteği vermiştir</a:t>
            </a:r>
            <a:r>
              <a:rPr lang="tr-TR" dirty="0"/>
              <a:t>.</a:t>
            </a:r>
          </a:p>
        </p:txBody>
      </p:sp>
      <p:pic>
        <p:nvPicPr>
          <p:cNvPr id="4" name="Resim 3"/>
          <p:cNvPicPr>
            <a:picLocks noChangeAspect="1"/>
          </p:cNvPicPr>
          <p:nvPr/>
        </p:nvPicPr>
        <p:blipFill>
          <a:blip r:embed="rId2"/>
          <a:stretch>
            <a:fillRect/>
          </a:stretch>
        </p:blipFill>
        <p:spPr>
          <a:xfrm>
            <a:off x="10613160" y="9141"/>
            <a:ext cx="1572904" cy="1408298"/>
          </a:xfrm>
          <a:prstGeom prst="rect">
            <a:avLst/>
          </a:prstGeom>
        </p:spPr>
      </p:pic>
    </p:spTree>
    <p:extLst>
      <p:ext uri="{BB962C8B-B14F-4D97-AF65-F5344CB8AC3E}">
        <p14:creationId xmlns:p14="http://schemas.microsoft.com/office/powerpoint/2010/main" val="1403203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22593" y="414120"/>
            <a:ext cx="4811974" cy="1325563"/>
          </a:xfrm>
        </p:spPr>
        <p:txBody>
          <a:bodyPr>
            <a:normAutofit/>
          </a:bodyPr>
          <a:lstStyle/>
          <a:p>
            <a:r>
              <a:rPr lang="tr-TR" sz="3200" dirty="0">
                <a:latin typeface="Times New Roman" panose="02020603050405020304" pitchFamily="18" charset="0"/>
                <a:cs typeface="Times New Roman" panose="02020603050405020304" pitchFamily="18" charset="0"/>
              </a:rPr>
              <a:t>Nicel Bilimler Dergisi</a:t>
            </a:r>
            <a:br>
              <a:rPr lang="it-IT"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lnSpcReduction="10000"/>
          </a:bodyPr>
          <a:lstStyle/>
          <a:p>
            <a:pPr algn="just">
              <a:lnSpc>
                <a:spcPct val="150000"/>
              </a:lnSpc>
            </a:pPr>
            <a:r>
              <a:rPr lang="tr-TR" sz="2400" dirty="0">
                <a:latin typeface="Times New Roman" panose="02020603050405020304" pitchFamily="18" charset="0"/>
                <a:cs typeface="Times New Roman" panose="02020603050405020304" pitchFamily="18" charset="0"/>
              </a:rPr>
              <a:t>Nicel Bilimler Dergisi (</a:t>
            </a:r>
            <a:r>
              <a:rPr lang="tr-TR" sz="2400" b="1" dirty="0">
                <a:latin typeface="Times New Roman" panose="02020603050405020304" pitchFamily="18" charset="0"/>
                <a:cs typeface="Times New Roman" panose="02020603050405020304" pitchFamily="18" charset="0"/>
              </a:rPr>
              <a:t>NBD</a:t>
            </a:r>
            <a:r>
              <a:rPr lang="tr-TR" sz="2400" dirty="0">
                <a:latin typeface="Times New Roman" panose="02020603050405020304" pitchFamily="18" charset="0"/>
                <a:cs typeface="Times New Roman" panose="02020603050405020304" pitchFamily="18" charset="0"/>
              </a:rPr>
              <a:t>) Eskişehir Osmangazi Üniversitesi İstatistik Danışmanlık Uygulama ve Araştırma Merkezi’nin (</a:t>
            </a:r>
            <a:r>
              <a:rPr lang="tr-TR" sz="2400" b="1" dirty="0">
                <a:latin typeface="Times New Roman" panose="02020603050405020304" pitchFamily="18" charset="0"/>
                <a:cs typeface="Times New Roman" panose="02020603050405020304" pitchFamily="18" charset="0"/>
              </a:rPr>
              <a:t>ESİMER</a:t>
            </a:r>
            <a:r>
              <a:rPr lang="tr-TR" sz="2400" dirty="0">
                <a:latin typeface="Times New Roman" panose="02020603050405020304" pitchFamily="18" charset="0"/>
                <a:cs typeface="Times New Roman" panose="02020603050405020304" pitchFamily="18" charset="0"/>
              </a:rPr>
              <a:t>) denetimi ve sorumluluğunda olup ilk olarak 2019</a:t>
            </a:r>
            <a:r>
              <a:rPr lang="tr-TR" sz="2400" b="1" dirty="0">
                <a:latin typeface="Times New Roman" panose="02020603050405020304" pitchFamily="18" charset="0"/>
                <a:cs typeface="Times New Roman" panose="02020603050405020304" pitchFamily="18" charset="0"/>
              </a:rPr>
              <a:t> yılında</a:t>
            </a:r>
            <a:r>
              <a:rPr lang="tr-TR" sz="2400" dirty="0">
                <a:latin typeface="Times New Roman" panose="02020603050405020304" pitchFamily="18" charset="0"/>
                <a:cs typeface="Times New Roman" panose="02020603050405020304" pitchFamily="18" charset="0"/>
              </a:rPr>
              <a:t> yayın hayatına başlamıştır. Nicel Bilimler Dergisi (</a:t>
            </a:r>
            <a:r>
              <a:rPr lang="tr-TR" sz="2400" b="1" dirty="0">
                <a:latin typeface="Times New Roman" panose="02020603050405020304" pitchFamily="18" charset="0"/>
                <a:cs typeface="Times New Roman" panose="02020603050405020304" pitchFamily="18" charset="0"/>
              </a:rPr>
              <a:t>NBD</a:t>
            </a:r>
            <a:r>
              <a:rPr lang="tr-TR" sz="2400" dirty="0">
                <a:latin typeface="Times New Roman" panose="02020603050405020304" pitchFamily="18" charset="0"/>
                <a:cs typeface="Times New Roman" panose="02020603050405020304" pitchFamily="18" charset="0"/>
              </a:rPr>
              <a:t>)</a:t>
            </a:r>
            <a:r>
              <a:rPr lang="tr-TR" sz="2400" b="1" dirty="0">
                <a:latin typeface="Times New Roman" panose="02020603050405020304" pitchFamily="18" charset="0"/>
                <a:cs typeface="Times New Roman" panose="02020603050405020304" pitchFamily="18" charset="0"/>
              </a:rPr>
              <a:t> Haziran</a:t>
            </a:r>
            <a:r>
              <a:rPr lang="tr-TR" sz="2400" dirty="0">
                <a:latin typeface="Times New Roman" panose="02020603050405020304" pitchFamily="18" charset="0"/>
                <a:cs typeface="Times New Roman" panose="02020603050405020304" pitchFamily="18" charset="0"/>
              </a:rPr>
              <a:t> ve </a:t>
            </a:r>
            <a:r>
              <a:rPr lang="tr-TR" sz="2400" b="1" dirty="0">
                <a:latin typeface="Times New Roman" panose="02020603050405020304" pitchFamily="18" charset="0"/>
                <a:cs typeface="Times New Roman" panose="02020603050405020304" pitchFamily="18" charset="0"/>
              </a:rPr>
              <a:t>Aralık</a:t>
            </a:r>
            <a:r>
              <a:rPr lang="tr-TR" sz="2400" dirty="0">
                <a:latin typeface="Times New Roman" panose="02020603050405020304" pitchFamily="18" charset="0"/>
                <a:cs typeface="Times New Roman" panose="02020603050405020304" pitchFamily="18" charset="0"/>
              </a:rPr>
              <a:t> ayı olmak üzere yılda iki defa yayımlanan </a:t>
            </a:r>
            <a:r>
              <a:rPr lang="tr-TR" sz="2400" b="1" dirty="0">
                <a:latin typeface="Times New Roman" panose="02020603050405020304" pitchFamily="18" charset="0"/>
                <a:cs typeface="Times New Roman" panose="02020603050405020304" pitchFamily="18" charset="0"/>
              </a:rPr>
              <a:t>uluslararası hakemli</a:t>
            </a:r>
            <a:r>
              <a:rPr lang="tr-TR" sz="2400" dirty="0">
                <a:latin typeface="Times New Roman" panose="02020603050405020304" pitchFamily="18" charset="0"/>
                <a:cs typeface="Times New Roman" panose="02020603050405020304" pitchFamily="18" charset="0"/>
              </a:rPr>
              <a:t> bir dergidir. Derginin yazım dili </a:t>
            </a:r>
            <a:r>
              <a:rPr lang="tr-TR" sz="2400" b="1" dirty="0">
                <a:latin typeface="Times New Roman" panose="02020603050405020304" pitchFamily="18" charset="0"/>
                <a:cs typeface="Times New Roman" panose="02020603050405020304" pitchFamily="18" charset="0"/>
              </a:rPr>
              <a:t>Türkçe</a:t>
            </a:r>
            <a:r>
              <a:rPr lang="tr-TR" sz="2400" dirty="0">
                <a:latin typeface="Times New Roman" panose="02020603050405020304" pitchFamily="18" charset="0"/>
                <a:cs typeface="Times New Roman" panose="02020603050405020304" pitchFamily="18" charset="0"/>
              </a:rPr>
              <a:t> ve</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İngilizce</a:t>
            </a:r>
            <a:r>
              <a:rPr lang="tr-TR" sz="2400" dirty="0" err="1">
                <a:latin typeface="Times New Roman" panose="02020603050405020304" pitchFamily="18" charset="0"/>
                <a:cs typeface="Times New Roman" panose="02020603050405020304" pitchFamily="18" charset="0"/>
              </a:rPr>
              <a:t>’dir</a:t>
            </a:r>
            <a:r>
              <a:rPr lang="tr-TR" sz="2400" dirty="0">
                <a:latin typeface="Times New Roman" panose="02020603050405020304" pitchFamily="18" charset="0"/>
                <a:cs typeface="Times New Roman" panose="02020603050405020304" pitchFamily="18" charset="0"/>
              </a:rPr>
              <a:t>.</a:t>
            </a:r>
          </a:p>
          <a:p>
            <a:pPr algn="just">
              <a:lnSpc>
                <a:spcPct val="150000"/>
              </a:lnSpc>
            </a:pPr>
            <a:r>
              <a:rPr lang="tr-TR" sz="2400" dirty="0">
                <a:latin typeface="Times New Roman" panose="02020603050405020304" pitchFamily="18" charset="0"/>
                <a:cs typeface="Times New Roman" panose="02020603050405020304" pitchFamily="18" charset="0"/>
              </a:rPr>
              <a:t>Dergimiz ilk sayısını Haziran 2019 ‘da çıkarmış olup ikinci sayısı çıkarmak üzere çalışmalarına devam etmektedir. </a:t>
            </a:r>
          </a:p>
        </p:txBody>
      </p:sp>
      <p:sp>
        <p:nvSpPr>
          <p:cNvPr id="5" name="Unvan 1"/>
          <p:cNvSpPr txBox="1">
            <a:spLocks/>
          </p:cNvSpPr>
          <p:nvPr/>
        </p:nvSpPr>
        <p:spPr>
          <a:xfrm>
            <a:off x="838200" y="3281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pic>
        <p:nvPicPr>
          <p:cNvPr id="6" name="Resim 5"/>
          <p:cNvPicPr>
            <a:picLocks noChangeAspect="1"/>
          </p:cNvPicPr>
          <p:nvPr/>
        </p:nvPicPr>
        <p:blipFill>
          <a:blip r:embed="rId2"/>
          <a:stretch>
            <a:fillRect/>
          </a:stretch>
        </p:blipFill>
        <p:spPr>
          <a:xfrm>
            <a:off x="10613160" y="9140"/>
            <a:ext cx="1572904" cy="1408298"/>
          </a:xfrm>
          <a:prstGeom prst="rect">
            <a:avLst/>
          </a:prstGeom>
        </p:spPr>
      </p:pic>
      <p:pic>
        <p:nvPicPr>
          <p:cNvPr id="4" name="Resim 3"/>
          <p:cNvPicPr>
            <a:picLocks noChangeAspect="1"/>
          </p:cNvPicPr>
          <p:nvPr/>
        </p:nvPicPr>
        <p:blipFill>
          <a:blip r:embed="rId3"/>
          <a:stretch>
            <a:fillRect/>
          </a:stretch>
        </p:blipFill>
        <p:spPr>
          <a:xfrm>
            <a:off x="890108" y="269830"/>
            <a:ext cx="1560711" cy="1383912"/>
          </a:xfrm>
          <a:prstGeom prst="rect">
            <a:avLst/>
          </a:prstGeom>
        </p:spPr>
      </p:pic>
    </p:spTree>
    <p:extLst>
      <p:ext uri="{BB962C8B-B14F-4D97-AF65-F5344CB8AC3E}">
        <p14:creationId xmlns:p14="http://schemas.microsoft.com/office/powerpoint/2010/main" val="147598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7815" y="213026"/>
            <a:ext cx="3934691" cy="1325563"/>
          </a:xfrm>
        </p:spPr>
        <p:txBody>
          <a:bodyPr>
            <a:normAutofit/>
          </a:bodyPr>
          <a:lstStyle/>
          <a:p>
            <a:r>
              <a:rPr lang="tr-TR" sz="3200" dirty="0">
                <a:latin typeface="Times New Roman" panose="02020603050405020304" pitchFamily="18" charset="0"/>
                <a:cs typeface="Times New Roman" panose="02020603050405020304" pitchFamily="18" charset="0"/>
              </a:rPr>
              <a:t>Nicel Bilimler Dergisi</a:t>
            </a:r>
          </a:p>
        </p:txBody>
      </p:sp>
      <p:pic>
        <p:nvPicPr>
          <p:cNvPr id="4" name="Resim 3"/>
          <p:cNvPicPr>
            <a:picLocks noChangeAspect="1"/>
          </p:cNvPicPr>
          <p:nvPr/>
        </p:nvPicPr>
        <p:blipFill>
          <a:blip r:embed="rId2"/>
          <a:stretch>
            <a:fillRect/>
          </a:stretch>
        </p:blipFill>
        <p:spPr>
          <a:xfrm>
            <a:off x="10613160" y="9141"/>
            <a:ext cx="1572904" cy="1408298"/>
          </a:xfrm>
          <a:prstGeom prst="rect">
            <a:avLst/>
          </a:prstGeom>
        </p:spPr>
      </p:pic>
      <p:pic>
        <p:nvPicPr>
          <p:cNvPr id="7" name="İçerik Yer Tutucus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30885" y="1417439"/>
            <a:ext cx="3934691" cy="4560280"/>
          </a:xfr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13026"/>
            <a:ext cx="1560445" cy="1381414"/>
          </a:xfrm>
          <a:prstGeom prst="rect">
            <a:avLst/>
          </a:prstGeom>
        </p:spPr>
      </p:pic>
      <p:sp>
        <p:nvSpPr>
          <p:cNvPr id="6" name="Unvan 1"/>
          <p:cNvSpPr txBox="1">
            <a:spLocks/>
          </p:cNvSpPr>
          <p:nvPr/>
        </p:nvSpPr>
        <p:spPr>
          <a:xfrm>
            <a:off x="4442964" y="5532437"/>
            <a:ext cx="27924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latin typeface="Times New Roman" panose="02020603050405020304" pitchFamily="18" charset="0"/>
                <a:cs typeface="Times New Roman" panose="02020603050405020304" pitchFamily="18" charset="0"/>
              </a:rPr>
              <a:t>Haziran 2019 Sayısı</a:t>
            </a:r>
          </a:p>
        </p:txBody>
      </p:sp>
    </p:spTree>
    <p:extLst>
      <p:ext uri="{BB962C8B-B14F-4D97-AF65-F5344CB8AC3E}">
        <p14:creationId xmlns:p14="http://schemas.microsoft.com/office/powerpoint/2010/main" val="175003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5193" y="2140799"/>
            <a:ext cx="6217681" cy="4351338"/>
          </a:xfrm>
          <a:prstGeom prst="rect">
            <a:avLst/>
          </a:prstGeom>
        </p:spPr>
      </p:pic>
      <p:sp>
        <p:nvSpPr>
          <p:cNvPr id="6" name="Dikdörtgen 5"/>
          <p:cNvSpPr/>
          <p:nvPr/>
        </p:nvSpPr>
        <p:spPr>
          <a:xfrm>
            <a:off x="516209" y="2138899"/>
            <a:ext cx="6096000" cy="4201150"/>
          </a:xfrm>
          <a:prstGeom prst="rect">
            <a:avLst/>
          </a:prstGeom>
        </p:spPr>
        <p:txBody>
          <a:bodyPr>
            <a:spAutoFit/>
          </a:bodyPr>
          <a:lstStyle/>
          <a:p>
            <a:pPr>
              <a:lnSpc>
                <a:spcPct val="150000"/>
              </a:lnSpc>
            </a:pPr>
            <a:r>
              <a:rPr lang="tr-TR" sz="2200" b="1" dirty="0">
                <a:latin typeface="Times New Roman" panose="02020603050405020304" pitchFamily="18" charset="0"/>
                <a:cs typeface="Times New Roman" panose="02020603050405020304" pitchFamily="18" charset="0"/>
              </a:rPr>
              <a:t>Yönetim Kurulu</a:t>
            </a:r>
            <a:endParaRPr lang="tr-TR" sz="2200" dirty="0">
              <a:latin typeface="Times New Roman" panose="02020603050405020304" pitchFamily="18" charset="0"/>
              <a:cs typeface="Times New Roman" panose="02020603050405020304" pitchFamily="18" charset="0"/>
            </a:endParaRPr>
          </a:p>
          <a:p>
            <a:pPr>
              <a:lnSpc>
                <a:spcPct val="150000"/>
              </a:lnSpc>
            </a:pPr>
            <a:r>
              <a:rPr lang="tr-TR" sz="2200" dirty="0">
                <a:latin typeface="Times New Roman" panose="02020603050405020304" pitchFamily="18" charset="0"/>
                <a:cs typeface="Times New Roman" panose="02020603050405020304" pitchFamily="18" charset="0"/>
              </a:rPr>
              <a:t>Prof. Dr. Veysel YILMAZ</a:t>
            </a:r>
          </a:p>
          <a:p>
            <a:pPr>
              <a:lnSpc>
                <a:spcPct val="150000"/>
              </a:lnSpc>
            </a:pPr>
            <a:r>
              <a:rPr lang="tr-TR" sz="2200" dirty="0">
                <a:latin typeface="Times New Roman" panose="02020603050405020304" pitchFamily="18" charset="0"/>
                <a:cs typeface="Times New Roman" panose="02020603050405020304" pitchFamily="18" charset="0"/>
              </a:rPr>
              <a:t>Prof. Dr. Zeki YILDIZ</a:t>
            </a:r>
          </a:p>
          <a:p>
            <a:pPr>
              <a:lnSpc>
                <a:spcPct val="150000"/>
              </a:lnSpc>
            </a:pPr>
            <a:r>
              <a:rPr lang="tr-TR" sz="2200" dirty="0">
                <a:latin typeface="Times New Roman" panose="02020603050405020304" pitchFamily="18" charset="0"/>
                <a:cs typeface="Times New Roman" panose="02020603050405020304" pitchFamily="18" charset="0"/>
              </a:rPr>
              <a:t>Prof. Dr. H. Kıvanç AKSOY</a:t>
            </a:r>
          </a:p>
          <a:p>
            <a:pPr>
              <a:lnSpc>
                <a:spcPct val="150000"/>
              </a:lnSpc>
            </a:pPr>
            <a:r>
              <a:rPr lang="tr-TR" sz="2200" dirty="0">
                <a:latin typeface="Times New Roman" panose="02020603050405020304" pitchFamily="18" charset="0"/>
                <a:cs typeface="Times New Roman" panose="02020603050405020304" pitchFamily="18" charset="0"/>
              </a:rPr>
              <a:t>Doç. Dr. Arzu ALTIN YAVUZ</a:t>
            </a:r>
          </a:p>
          <a:p>
            <a:pPr>
              <a:lnSpc>
                <a:spcPct val="150000"/>
              </a:lnSpc>
            </a:pPr>
            <a:r>
              <a:rPr lang="tr-TR" sz="2200" dirty="0">
                <a:latin typeface="Times New Roman" panose="02020603050405020304" pitchFamily="18" charset="0"/>
                <a:cs typeface="Times New Roman" panose="02020603050405020304" pitchFamily="18" charset="0"/>
              </a:rPr>
              <a:t>Dr. </a:t>
            </a:r>
            <a:r>
              <a:rPr lang="tr-TR" sz="2200" dirty="0" err="1">
                <a:latin typeface="Times New Roman" panose="02020603050405020304" pitchFamily="18" charset="0"/>
                <a:cs typeface="Times New Roman" panose="02020603050405020304" pitchFamily="18" charset="0"/>
              </a:rPr>
              <a:t>Öğr</a:t>
            </a:r>
            <a:r>
              <a:rPr lang="tr-TR" sz="2200" dirty="0">
                <a:latin typeface="Times New Roman" panose="02020603050405020304" pitchFamily="18" charset="0"/>
                <a:cs typeface="Times New Roman" panose="02020603050405020304" pitchFamily="18" charset="0"/>
              </a:rPr>
              <a:t>. Üyesi Hüseyin GÜRBÜZ</a:t>
            </a:r>
          </a:p>
          <a:p>
            <a:pPr>
              <a:lnSpc>
                <a:spcPct val="150000"/>
              </a:lnSpc>
            </a:pPr>
            <a:r>
              <a:rPr lang="tr-TR" sz="2200" dirty="0">
                <a:latin typeface="Times New Roman" panose="02020603050405020304" pitchFamily="18" charset="0"/>
                <a:cs typeface="Times New Roman" panose="02020603050405020304" pitchFamily="18" charset="0"/>
              </a:rPr>
              <a:t>Dr. </a:t>
            </a:r>
            <a:r>
              <a:rPr lang="tr-TR" sz="2200" dirty="0" err="1">
                <a:latin typeface="Times New Roman" panose="02020603050405020304" pitchFamily="18" charset="0"/>
                <a:cs typeface="Times New Roman" panose="02020603050405020304" pitchFamily="18" charset="0"/>
              </a:rPr>
              <a:t>Öğr</a:t>
            </a:r>
            <a:r>
              <a:rPr lang="tr-TR" sz="2200" dirty="0">
                <a:latin typeface="Times New Roman" panose="02020603050405020304" pitchFamily="18" charset="0"/>
                <a:cs typeface="Times New Roman" panose="02020603050405020304" pitchFamily="18" charset="0"/>
              </a:rPr>
              <a:t>. Üyesi Serdar NESLİHANOĞLU</a:t>
            </a:r>
          </a:p>
          <a:p>
            <a:pPr>
              <a:lnSpc>
                <a:spcPct val="150000"/>
              </a:lnSpc>
            </a:pPr>
            <a:r>
              <a:rPr lang="tr-TR" sz="2200" dirty="0">
                <a:latin typeface="Times New Roman" panose="02020603050405020304" pitchFamily="18" charset="0"/>
                <a:cs typeface="Times New Roman" panose="02020603050405020304" pitchFamily="18" charset="0"/>
              </a:rPr>
              <a:t>Dr. </a:t>
            </a:r>
            <a:r>
              <a:rPr lang="tr-TR" sz="2200" dirty="0" err="1">
                <a:latin typeface="Times New Roman" panose="02020603050405020304" pitchFamily="18" charset="0"/>
                <a:cs typeface="Times New Roman" panose="02020603050405020304" pitchFamily="18" charset="0"/>
              </a:rPr>
              <a:t>Öğr</a:t>
            </a:r>
            <a:r>
              <a:rPr lang="tr-TR" sz="2200" dirty="0">
                <a:latin typeface="Times New Roman" panose="02020603050405020304" pitchFamily="18" charset="0"/>
                <a:cs typeface="Times New Roman" panose="02020603050405020304" pitchFamily="18" charset="0"/>
              </a:rPr>
              <a:t>. Üyesi Y. Murat BULUT</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628" y="11843"/>
            <a:ext cx="1568196" cy="1405476"/>
          </a:xfrm>
          <a:prstGeom prst="rect">
            <a:avLst/>
          </a:prstGeom>
        </p:spPr>
      </p:pic>
      <p:sp>
        <p:nvSpPr>
          <p:cNvPr id="8" name="Dikdörtgen 7"/>
          <p:cNvSpPr/>
          <p:nvPr/>
        </p:nvSpPr>
        <p:spPr>
          <a:xfrm>
            <a:off x="450114" y="902277"/>
            <a:ext cx="8468220" cy="1047210"/>
          </a:xfrm>
          <a:prstGeom prst="rect">
            <a:avLst/>
          </a:prstGeom>
        </p:spPr>
        <p:txBody>
          <a:bodyPr wrap="square">
            <a:spAutoFit/>
          </a:bodyPr>
          <a:lstStyle/>
          <a:p>
            <a:pPr algn="just">
              <a:lnSpc>
                <a:spcPct val="150000"/>
              </a:lnSpc>
            </a:pPr>
            <a:r>
              <a:rPr lang="tr-TR" sz="2200" dirty="0">
                <a:latin typeface="Times New Roman" panose="02020603050405020304" pitchFamily="18" charset="0"/>
                <a:cs typeface="Times New Roman" panose="02020603050405020304" pitchFamily="18" charset="0"/>
              </a:rPr>
              <a:t>15.10.2018 tarih ve 30566 Sayılı Resmi Gazetede yayınlanan yönetmelik gereğince ESOGÜ Rektörlüğü bünyesinde faaliyetlerine başlamıştır.</a:t>
            </a:r>
          </a:p>
        </p:txBody>
      </p:sp>
      <p:sp>
        <p:nvSpPr>
          <p:cNvPr id="9" name="Dikdörtgen 8"/>
          <p:cNvSpPr/>
          <p:nvPr/>
        </p:nvSpPr>
        <p:spPr>
          <a:xfrm>
            <a:off x="516209" y="277175"/>
            <a:ext cx="2658100" cy="584775"/>
          </a:xfrm>
          <a:prstGeom prst="rect">
            <a:avLst/>
          </a:prstGeom>
        </p:spPr>
        <p:txBody>
          <a:bodyPr wrap="none">
            <a:spAutoFit/>
          </a:bodyPr>
          <a:lstStyle/>
          <a:p>
            <a:r>
              <a:rPr lang="tr-TR" sz="3200" dirty="0">
                <a:latin typeface="Times New Roman" panose="02020603050405020304" pitchFamily="18" charset="0"/>
                <a:cs typeface="Times New Roman" panose="02020603050405020304" pitchFamily="18" charset="0"/>
              </a:rPr>
              <a:t>Kuruluş Süreci</a:t>
            </a:r>
            <a:endParaRPr lang="tr-TR" sz="3200" dirty="0"/>
          </a:p>
        </p:txBody>
      </p:sp>
    </p:spTree>
    <p:extLst>
      <p:ext uri="{BB962C8B-B14F-4D97-AF65-F5344CB8AC3E}">
        <p14:creationId xmlns:p14="http://schemas.microsoft.com/office/powerpoint/2010/main" val="92342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Times New Roman" panose="02020603050405020304" pitchFamily="18" charset="0"/>
                <a:cs typeface="Times New Roman" panose="02020603050405020304" pitchFamily="18" charset="0"/>
              </a:rPr>
              <a:t>Planlanan Faaliyetler</a:t>
            </a:r>
          </a:p>
        </p:txBody>
      </p:sp>
      <p:sp>
        <p:nvSpPr>
          <p:cNvPr id="3" name="İçerik Yer Tutucusu 2"/>
          <p:cNvSpPr>
            <a:spLocks noGrp="1"/>
          </p:cNvSpPr>
          <p:nvPr>
            <p:ph idx="1"/>
          </p:nvPr>
        </p:nvSpPr>
        <p:spPr/>
        <p:txBody>
          <a:bodyPr/>
          <a:lstStyle/>
          <a:p>
            <a:pPr algn="just">
              <a:lnSpc>
                <a:spcPct val="150000"/>
              </a:lnSpc>
            </a:pPr>
            <a:r>
              <a:rPr lang="tr-TR" sz="2400" dirty="0">
                <a:latin typeface="Times New Roman" panose="02020603050405020304" pitchFamily="18" charset="0"/>
                <a:cs typeface="Times New Roman" panose="02020603050405020304" pitchFamily="18" charset="0"/>
              </a:rPr>
              <a:t>ESİMER olarak 2020 yılı içerisinde yapılması planlanan eğitimler mevcuttur.</a:t>
            </a:r>
          </a:p>
          <a:p>
            <a:pPr algn="just">
              <a:lnSpc>
                <a:spcPct val="150000"/>
              </a:lnSpc>
            </a:pPr>
            <a:r>
              <a:rPr lang="tr-TR" sz="2400" dirty="0">
                <a:latin typeface="Times New Roman" panose="02020603050405020304" pitchFamily="18" charset="0"/>
                <a:cs typeface="Times New Roman" panose="02020603050405020304" pitchFamily="18" charset="0"/>
              </a:rPr>
              <a:t>11-12 Ocak 2020 tarihlerinde planlaması yapılmış ve hazırlıkları tamamlanmış Nitel Veri Analizi eğitimi gerçekleştirilecektir.</a:t>
            </a:r>
          </a:p>
          <a:p>
            <a:pPr algn="just">
              <a:lnSpc>
                <a:spcPct val="150000"/>
              </a:lnSpc>
            </a:pPr>
            <a:r>
              <a:rPr lang="tr-TR" sz="2400" dirty="0">
                <a:latin typeface="Times New Roman" panose="02020603050405020304" pitchFamily="18" charset="0"/>
                <a:cs typeface="Times New Roman" panose="02020603050405020304" pitchFamily="18" charset="0"/>
              </a:rPr>
              <a:t>Ayrıca anlaşması yapılmış ve anlaşma yapılmak üzere olan bir çok bilimsel çalışmaya da analiz desteği verilecektir.</a:t>
            </a:r>
          </a:p>
          <a:p>
            <a:pPr marL="0" indent="0">
              <a:buNone/>
            </a:pP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pic>
        <p:nvPicPr>
          <p:cNvPr id="4" name="Resim 3"/>
          <p:cNvPicPr>
            <a:picLocks noChangeAspect="1"/>
          </p:cNvPicPr>
          <p:nvPr/>
        </p:nvPicPr>
        <p:blipFill>
          <a:blip r:embed="rId2"/>
          <a:stretch>
            <a:fillRect/>
          </a:stretch>
        </p:blipFill>
        <p:spPr>
          <a:xfrm>
            <a:off x="10613160" y="9142"/>
            <a:ext cx="1572904" cy="1408298"/>
          </a:xfrm>
          <a:prstGeom prst="rect">
            <a:avLst/>
          </a:prstGeom>
        </p:spPr>
      </p:pic>
    </p:spTree>
    <p:extLst>
      <p:ext uri="{BB962C8B-B14F-4D97-AF65-F5344CB8AC3E}">
        <p14:creationId xmlns:p14="http://schemas.microsoft.com/office/powerpoint/2010/main" val="253498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613160" y="9139"/>
            <a:ext cx="1572904" cy="1408298"/>
          </a:xfrm>
          <a:prstGeom prst="rect">
            <a:avLst/>
          </a:prstGeom>
        </p:spPr>
      </p:pic>
      <p:sp>
        <p:nvSpPr>
          <p:cNvPr id="5" name="Unvan 1"/>
          <p:cNvSpPr>
            <a:spLocks noGrp="1"/>
          </p:cNvSpPr>
          <p:nvPr>
            <p:ph type="title"/>
          </p:nvPr>
        </p:nvSpPr>
        <p:spPr>
          <a:xfrm>
            <a:off x="884012" y="2862665"/>
            <a:ext cx="10515600" cy="1325563"/>
          </a:xfrm>
        </p:spPr>
        <p:txBody>
          <a:bodyPr>
            <a:normAutofit fontScale="90000"/>
          </a:bodyPr>
          <a:lstStyle/>
          <a:p>
            <a:pPr marL="0" indent="0" algn="ctr"/>
            <a:r>
              <a:rPr lang="tr-TR" dirty="0">
                <a:latin typeface="Times New Roman" panose="02020603050405020304" pitchFamily="18" charset="0"/>
                <a:cs typeface="Times New Roman" panose="02020603050405020304" pitchFamily="18" charset="0"/>
              </a:rPr>
              <a:t>TEŞEKKÜR EDERİZ</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ESİMER YÖNETİM KURULU</a:t>
            </a:r>
          </a:p>
        </p:txBody>
      </p:sp>
    </p:spTree>
    <p:extLst>
      <p:ext uri="{BB962C8B-B14F-4D97-AF65-F5344CB8AC3E}">
        <p14:creationId xmlns:p14="http://schemas.microsoft.com/office/powerpoint/2010/main" val="208124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3794" y="91756"/>
            <a:ext cx="10515600" cy="1325563"/>
          </a:xfrm>
        </p:spPr>
        <p:txBody>
          <a:bodyPr>
            <a:normAutofit/>
          </a:bodyPr>
          <a:lstStyle/>
          <a:p>
            <a:r>
              <a:rPr lang="tr-TR" sz="3200" dirty="0">
                <a:latin typeface="Times New Roman" panose="02020603050405020304" pitchFamily="18" charset="0"/>
                <a:cs typeface="Times New Roman" panose="02020603050405020304" pitchFamily="18" charset="0"/>
              </a:rPr>
              <a:t>Kuruluş Süreci</a:t>
            </a:r>
          </a:p>
        </p:txBody>
      </p:sp>
      <p:sp>
        <p:nvSpPr>
          <p:cNvPr id="3" name="İçerik Yer Tutucusu 2"/>
          <p:cNvSpPr>
            <a:spLocks noGrp="1"/>
          </p:cNvSpPr>
          <p:nvPr>
            <p:ph idx="1"/>
          </p:nvPr>
        </p:nvSpPr>
        <p:spPr>
          <a:xfrm>
            <a:off x="7258929" y="1471287"/>
            <a:ext cx="10515600" cy="4351338"/>
          </a:xfrm>
        </p:spPr>
        <p:txBody>
          <a:bodyPr>
            <a:normAutofit/>
          </a:bodyPr>
          <a:lstStyle/>
          <a:p>
            <a:pPr marL="0" indent="0" algn="just">
              <a:lnSpc>
                <a:spcPct val="150000"/>
              </a:lnSpc>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500" dirty="0">
              <a:latin typeface="Times New Roman" panose="02020603050405020304" pitchFamily="18" charset="0"/>
              <a:cs typeface="Times New Roman" panose="02020603050405020304" pitchFamily="18" charset="0"/>
            </a:endParaRPr>
          </a:p>
          <a:p>
            <a:pPr>
              <a:lnSpc>
                <a:spcPct val="150000"/>
              </a:lnSpc>
            </a:pPr>
            <a:endParaRPr lang="tr-TR" sz="2400" dirty="0">
              <a:latin typeface="Times New Roman" panose="02020603050405020304" pitchFamily="18" charset="0"/>
              <a:cs typeface="Times New Roman" panose="02020603050405020304" pitchFamily="18" charset="0"/>
            </a:endParaRPr>
          </a:p>
          <a:p>
            <a:endParaRPr lang="tr-TR" dirty="0"/>
          </a:p>
          <a:p>
            <a:endParaRPr lang="tr-TR" dirty="0"/>
          </a:p>
          <a:p>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2628" y="11843"/>
            <a:ext cx="1568196" cy="140547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023" y="1471287"/>
            <a:ext cx="6310193" cy="4732644"/>
          </a:xfrm>
          <a:prstGeom prst="rect">
            <a:avLst/>
          </a:prstGeom>
        </p:spPr>
      </p:pic>
    </p:spTree>
    <p:extLst>
      <p:ext uri="{BB962C8B-B14F-4D97-AF65-F5344CB8AC3E}">
        <p14:creationId xmlns:p14="http://schemas.microsoft.com/office/powerpoint/2010/main" val="117482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0779" y="1225123"/>
            <a:ext cx="10515600" cy="2555307"/>
          </a:xfrm>
        </p:spPr>
        <p:txBody>
          <a:bodyPr>
            <a:normAutofit/>
          </a:bodyPr>
          <a:lstStyle/>
          <a:p>
            <a:pPr>
              <a:lnSpc>
                <a:spcPct val="150000"/>
              </a:lnSpc>
            </a:pPr>
            <a:r>
              <a:rPr lang="tr-TR" sz="2400" dirty="0" err="1">
                <a:latin typeface="Times New Roman" panose="02020603050405020304" pitchFamily="18" charset="0"/>
                <a:cs typeface="Times New Roman" panose="02020603050405020304" pitchFamily="18" charset="0"/>
              </a:rPr>
              <a:t>ESİMER’e</a:t>
            </a:r>
            <a:r>
              <a:rPr lang="tr-TR" sz="2400" dirty="0">
                <a:latin typeface="Times New Roman" panose="02020603050405020304" pitchFamily="18" charset="0"/>
                <a:cs typeface="Times New Roman" panose="02020603050405020304" pitchFamily="18" charset="0"/>
              </a:rPr>
              <a:t> ait logo tasarlandı.</a:t>
            </a: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a:lnSpc>
                <a:spcPct val="150000"/>
              </a:lnSpc>
            </a:pPr>
            <a:endParaRPr lang="tr-TR" sz="2400" dirty="0">
              <a:latin typeface="Times New Roman" panose="02020603050405020304" pitchFamily="18" charset="0"/>
              <a:cs typeface="Times New Roman" panose="02020603050405020304" pitchFamily="18" charset="0"/>
            </a:endParaRPr>
          </a:p>
          <a:p>
            <a:pPr>
              <a:lnSpc>
                <a:spcPct val="150000"/>
              </a:lnSpc>
            </a:pP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500" y="2089171"/>
            <a:ext cx="1741227" cy="1560553"/>
          </a:xfrm>
          <a:prstGeom prst="rect">
            <a:avLst/>
          </a:prstGeom>
        </p:spPr>
      </p:pic>
      <p:sp>
        <p:nvSpPr>
          <p:cNvPr id="5" name="Unvan 1"/>
          <p:cNvSpPr>
            <a:spLocks noGrp="1"/>
          </p:cNvSpPr>
          <p:nvPr>
            <p:ph type="title"/>
          </p:nvPr>
        </p:nvSpPr>
        <p:spPr>
          <a:xfrm>
            <a:off x="769961" y="152908"/>
            <a:ext cx="10515600" cy="1325563"/>
          </a:xfrm>
        </p:spPr>
        <p:txBody>
          <a:bodyPr/>
          <a:lstStyle/>
          <a:p>
            <a:r>
              <a:rPr lang="tr-TR" sz="3200" dirty="0">
                <a:latin typeface="Times New Roman" panose="02020603050405020304" pitchFamily="18" charset="0"/>
                <a:cs typeface="Times New Roman" panose="02020603050405020304" pitchFamily="18" charset="0"/>
              </a:rPr>
              <a:t>Kuruluş Süreci</a:t>
            </a:r>
          </a:p>
        </p:txBody>
      </p:sp>
      <p:sp>
        <p:nvSpPr>
          <p:cNvPr id="2" name="Dikdörtgen 1"/>
          <p:cNvSpPr/>
          <p:nvPr/>
        </p:nvSpPr>
        <p:spPr>
          <a:xfrm>
            <a:off x="769960" y="3975482"/>
            <a:ext cx="10202839"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tr-TR" sz="2400" dirty="0" err="1">
                <a:latin typeface="Times New Roman" panose="02020603050405020304" pitchFamily="18" charset="0"/>
                <a:cs typeface="Times New Roman" panose="02020603050405020304" pitchFamily="18" charset="0"/>
              </a:rPr>
              <a:t>ESİMER’in</a:t>
            </a:r>
            <a:r>
              <a:rPr lang="tr-TR" sz="2400" dirty="0">
                <a:latin typeface="Times New Roman" panose="02020603050405020304" pitchFamily="18" charset="0"/>
                <a:cs typeface="Times New Roman" panose="02020603050405020304" pitchFamily="18" charset="0"/>
              </a:rPr>
              <a:t> faaliyetlerine başlayabilmesi için gerekli olan Eğitim-Öğretim ve Döner Sermaye yönetmelikleri hazırlandı.</a:t>
            </a:r>
          </a:p>
          <a:p>
            <a:pPr marL="342900" indent="-342900">
              <a:lnSpc>
                <a:spcPct val="150000"/>
              </a:lnSpc>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2019-2020-2021 yıllarına ait tahmini bütçeler hazırlanıp döner sermaye faaliyetleri başlatıldı.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2628" y="11843"/>
            <a:ext cx="1568196" cy="1405476"/>
          </a:xfrm>
          <a:prstGeom prst="rect">
            <a:avLst/>
          </a:prstGeom>
        </p:spPr>
      </p:pic>
    </p:spTree>
    <p:extLst>
      <p:ext uri="{BB962C8B-B14F-4D97-AF65-F5344CB8AC3E}">
        <p14:creationId xmlns:p14="http://schemas.microsoft.com/office/powerpoint/2010/main" val="287398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down)">
                                      <p:cBhvr>
                                        <p:cTn id="41" dur="580">
                                          <p:stCondLst>
                                            <p:cond delay="0"/>
                                          </p:stCondLst>
                                        </p:cTn>
                                        <p:tgtEl>
                                          <p:spTgt spid="2">
                                            <p:txEl>
                                              <p:pRg st="0" end="0"/>
                                            </p:txEl>
                                          </p:spTgt>
                                        </p:tgtEl>
                                      </p:cBhvr>
                                    </p:animEffect>
                                    <p:anim calcmode="lin" valueType="num">
                                      <p:cBhvr>
                                        <p:cTn id="4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xEl>
                                              <p:pRg st="0" end="0"/>
                                            </p:txEl>
                                          </p:spTgt>
                                        </p:tgtEl>
                                      </p:cBhvr>
                                      <p:to x="100000" y="60000"/>
                                    </p:animScale>
                                    <p:animScale>
                                      <p:cBhvr>
                                        <p:cTn id="48" dur="166" decel="50000">
                                          <p:stCondLst>
                                            <p:cond delay="676"/>
                                          </p:stCondLst>
                                        </p:cTn>
                                        <p:tgtEl>
                                          <p:spTgt spid="2">
                                            <p:txEl>
                                              <p:pRg st="0" end="0"/>
                                            </p:txEl>
                                          </p:spTgt>
                                        </p:tgtEl>
                                      </p:cBhvr>
                                      <p:to x="100000" y="100000"/>
                                    </p:animScale>
                                    <p:animScale>
                                      <p:cBhvr>
                                        <p:cTn id="49" dur="26">
                                          <p:stCondLst>
                                            <p:cond delay="1312"/>
                                          </p:stCondLst>
                                        </p:cTn>
                                        <p:tgtEl>
                                          <p:spTgt spid="2">
                                            <p:txEl>
                                              <p:pRg st="0" end="0"/>
                                            </p:txEl>
                                          </p:spTgt>
                                        </p:tgtEl>
                                      </p:cBhvr>
                                      <p:to x="100000" y="80000"/>
                                    </p:animScale>
                                    <p:animScale>
                                      <p:cBhvr>
                                        <p:cTn id="50" dur="166" decel="50000">
                                          <p:stCondLst>
                                            <p:cond delay="1338"/>
                                          </p:stCondLst>
                                        </p:cTn>
                                        <p:tgtEl>
                                          <p:spTgt spid="2">
                                            <p:txEl>
                                              <p:pRg st="0" end="0"/>
                                            </p:txEl>
                                          </p:spTgt>
                                        </p:tgtEl>
                                      </p:cBhvr>
                                      <p:to x="100000" y="100000"/>
                                    </p:animScale>
                                    <p:animScale>
                                      <p:cBhvr>
                                        <p:cTn id="51" dur="26">
                                          <p:stCondLst>
                                            <p:cond delay="1642"/>
                                          </p:stCondLst>
                                        </p:cTn>
                                        <p:tgtEl>
                                          <p:spTgt spid="2">
                                            <p:txEl>
                                              <p:pRg st="0" end="0"/>
                                            </p:txEl>
                                          </p:spTgt>
                                        </p:tgtEl>
                                      </p:cBhvr>
                                      <p:to x="100000" y="90000"/>
                                    </p:animScale>
                                    <p:animScale>
                                      <p:cBhvr>
                                        <p:cTn id="52" dur="166" decel="50000">
                                          <p:stCondLst>
                                            <p:cond delay="1668"/>
                                          </p:stCondLst>
                                        </p:cTn>
                                        <p:tgtEl>
                                          <p:spTgt spid="2">
                                            <p:txEl>
                                              <p:pRg st="0" end="0"/>
                                            </p:txEl>
                                          </p:spTgt>
                                        </p:tgtEl>
                                      </p:cBhvr>
                                      <p:to x="100000" y="100000"/>
                                    </p:animScale>
                                    <p:animScale>
                                      <p:cBhvr>
                                        <p:cTn id="53" dur="26">
                                          <p:stCondLst>
                                            <p:cond delay="1808"/>
                                          </p:stCondLst>
                                        </p:cTn>
                                        <p:tgtEl>
                                          <p:spTgt spid="2">
                                            <p:txEl>
                                              <p:pRg st="0" end="0"/>
                                            </p:txEl>
                                          </p:spTgt>
                                        </p:tgtEl>
                                      </p:cBhvr>
                                      <p:to x="100000" y="95000"/>
                                    </p:animScale>
                                    <p:animScale>
                                      <p:cBhvr>
                                        <p:cTn id="54" dur="166" decel="50000">
                                          <p:stCondLst>
                                            <p:cond delay="1834"/>
                                          </p:stCondLst>
                                        </p:cTn>
                                        <p:tgtEl>
                                          <p:spTgt spid="2">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down)">
                                      <p:cBhvr>
                                        <p:cTn id="59" dur="580">
                                          <p:stCondLst>
                                            <p:cond delay="0"/>
                                          </p:stCondLst>
                                        </p:cTn>
                                        <p:tgtEl>
                                          <p:spTgt spid="2">
                                            <p:txEl>
                                              <p:pRg st="1" end="1"/>
                                            </p:txEl>
                                          </p:spTgt>
                                        </p:tgtEl>
                                      </p:cBhvr>
                                    </p:animEffect>
                                    <p:anim calcmode="lin" valueType="num">
                                      <p:cBhvr>
                                        <p:cTn id="6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2">
                                            <p:txEl>
                                              <p:pRg st="1" end="1"/>
                                            </p:txEl>
                                          </p:spTgt>
                                        </p:tgtEl>
                                      </p:cBhvr>
                                      <p:to x="100000" y="60000"/>
                                    </p:animScale>
                                    <p:animScale>
                                      <p:cBhvr>
                                        <p:cTn id="66" dur="166" decel="50000">
                                          <p:stCondLst>
                                            <p:cond delay="676"/>
                                          </p:stCondLst>
                                        </p:cTn>
                                        <p:tgtEl>
                                          <p:spTgt spid="2">
                                            <p:txEl>
                                              <p:pRg st="1" end="1"/>
                                            </p:txEl>
                                          </p:spTgt>
                                        </p:tgtEl>
                                      </p:cBhvr>
                                      <p:to x="100000" y="100000"/>
                                    </p:animScale>
                                    <p:animScale>
                                      <p:cBhvr>
                                        <p:cTn id="67" dur="26">
                                          <p:stCondLst>
                                            <p:cond delay="1312"/>
                                          </p:stCondLst>
                                        </p:cTn>
                                        <p:tgtEl>
                                          <p:spTgt spid="2">
                                            <p:txEl>
                                              <p:pRg st="1" end="1"/>
                                            </p:txEl>
                                          </p:spTgt>
                                        </p:tgtEl>
                                      </p:cBhvr>
                                      <p:to x="100000" y="80000"/>
                                    </p:animScale>
                                    <p:animScale>
                                      <p:cBhvr>
                                        <p:cTn id="68" dur="166" decel="50000">
                                          <p:stCondLst>
                                            <p:cond delay="1338"/>
                                          </p:stCondLst>
                                        </p:cTn>
                                        <p:tgtEl>
                                          <p:spTgt spid="2">
                                            <p:txEl>
                                              <p:pRg st="1" end="1"/>
                                            </p:txEl>
                                          </p:spTgt>
                                        </p:tgtEl>
                                      </p:cBhvr>
                                      <p:to x="100000" y="100000"/>
                                    </p:animScale>
                                    <p:animScale>
                                      <p:cBhvr>
                                        <p:cTn id="69" dur="26">
                                          <p:stCondLst>
                                            <p:cond delay="1642"/>
                                          </p:stCondLst>
                                        </p:cTn>
                                        <p:tgtEl>
                                          <p:spTgt spid="2">
                                            <p:txEl>
                                              <p:pRg st="1" end="1"/>
                                            </p:txEl>
                                          </p:spTgt>
                                        </p:tgtEl>
                                      </p:cBhvr>
                                      <p:to x="100000" y="90000"/>
                                    </p:animScale>
                                    <p:animScale>
                                      <p:cBhvr>
                                        <p:cTn id="70" dur="166" decel="50000">
                                          <p:stCondLst>
                                            <p:cond delay="1668"/>
                                          </p:stCondLst>
                                        </p:cTn>
                                        <p:tgtEl>
                                          <p:spTgt spid="2">
                                            <p:txEl>
                                              <p:pRg st="1" end="1"/>
                                            </p:txEl>
                                          </p:spTgt>
                                        </p:tgtEl>
                                      </p:cBhvr>
                                      <p:to x="100000" y="100000"/>
                                    </p:animScale>
                                    <p:animScale>
                                      <p:cBhvr>
                                        <p:cTn id="71" dur="26">
                                          <p:stCondLst>
                                            <p:cond delay="1808"/>
                                          </p:stCondLst>
                                        </p:cTn>
                                        <p:tgtEl>
                                          <p:spTgt spid="2">
                                            <p:txEl>
                                              <p:pRg st="1" end="1"/>
                                            </p:txEl>
                                          </p:spTgt>
                                        </p:tgtEl>
                                      </p:cBhvr>
                                      <p:to x="100000" y="95000"/>
                                    </p:animScale>
                                    <p:animScale>
                                      <p:cBhvr>
                                        <p:cTn id="72"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4117"/>
          </a:xfrm>
        </p:spPr>
        <p:txBody>
          <a:bodyPr/>
          <a:lstStyle/>
          <a:p>
            <a:r>
              <a:rPr lang="tr-TR" sz="3200" dirty="0">
                <a:latin typeface="Times New Roman" panose="02020603050405020304" pitchFamily="18" charset="0"/>
                <a:cs typeface="Times New Roman" panose="02020603050405020304" pitchFamily="18" charset="0"/>
              </a:rPr>
              <a:t>Kuruluş Süreci</a:t>
            </a:r>
          </a:p>
        </p:txBody>
      </p:sp>
      <p:sp>
        <p:nvSpPr>
          <p:cNvPr id="3" name="İçerik Yer Tutucusu 2"/>
          <p:cNvSpPr>
            <a:spLocks noGrp="1"/>
          </p:cNvSpPr>
          <p:nvPr>
            <p:ph idx="1"/>
          </p:nvPr>
        </p:nvSpPr>
        <p:spPr>
          <a:xfrm>
            <a:off x="838200" y="1305712"/>
            <a:ext cx="10515600" cy="4351338"/>
          </a:xfrm>
        </p:spPr>
        <p:txBody>
          <a:bodyPr/>
          <a:lstStyle/>
          <a:p>
            <a:pPr>
              <a:lnSpc>
                <a:spcPct val="150000"/>
              </a:lnSpc>
            </a:pPr>
            <a:r>
              <a:rPr lang="tr-TR" sz="2400" dirty="0">
                <a:latin typeface="Times New Roman" panose="02020603050405020304" pitchFamily="18" charset="0"/>
                <a:cs typeface="Times New Roman" panose="02020603050405020304" pitchFamily="18" charset="0"/>
              </a:rPr>
              <a:t>ESİMER bünyesinde uluslararası hakemli </a:t>
            </a:r>
            <a:r>
              <a:rPr lang="tr-TR" sz="2400" b="1" dirty="0">
                <a:latin typeface="Times New Roman" panose="02020603050405020304" pitchFamily="18" charset="0"/>
                <a:cs typeface="Times New Roman" panose="02020603050405020304" pitchFamily="18" charset="0"/>
              </a:rPr>
              <a:t>Nicel Bilimler Dergisi (NBD)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nin</a:t>
            </a:r>
            <a:r>
              <a:rPr lang="tr-TR" sz="2400" dirty="0">
                <a:latin typeface="Times New Roman" panose="02020603050405020304" pitchFamily="18" charset="0"/>
                <a:cs typeface="Times New Roman" panose="02020603050405020304" pitchFamily="18" charset="0"/>
              </a:rPr>
              <a:t> kurulumu için gerekli başvurular yapıldı.</a:t>
            </a:r>
          </a:p>
          <a:p>
            <a:pPr>
              <a:lnSpc>
                <a:spcPct val="150000"/>
              </a:lnSpc>
            </a:pPr>
            <a:r>
              <a:rPr lang="tr-TR" sz="2400" dirty="0">
                <a:latin typeface="Times New Roman" panose="02020603050405020304" pitchFamily="18" charset="0"/>
                <a:cs typeface="Times New Roman" panose="02020603050405020304" pitchFamily="18" charset="0"/>
              </a:rPr>
              <a:t>Dergide kullanılacak olan logo tasarımı yapıldı.</a:t>
            </a:r>
          </a:p>
          <a:p>
            <a:pPr>
              <a:lnSpc>
                <a:spcPct val="150000"/>
              </a:lnSpc>
            </a:pPr>
            <a:endParaRPr lang="tr-TR" dirty="0">
              <a:latin typeface="Times New Roman" panose="02020603050405020304" pitchFamily="18" charset="0"/>
              <a:cs typeface="Times New Roman" panose="02020603050405020304" pitchFamily="18"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734" y="3481381"/>
            <a:ext cx="2674933" cy="2368036"/>
          </a:xfrm>
          <a:prstGeom prst="rect">
            <a:avLst/>
          </a:prstGeom>
        </p:spPr>
      </p:pic>
    </p:spTree>
    <p:extLst>
      <p:ext uri="{BB962C8B-B14F-4D97-AF65-F5344CB8AC3E}">
        <p14:creationId xmlns:p14="http://schemas.microsoft.com/office/powerpoint/2010/main" val="332787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534" y="295969"/>
            <a:ext cx="10515600" cy="1325563"/>
          </a:xfrm>
        </p:spPr>
        <p:txBody>
          <a:bodyPr>
            <a:normAutofit/>
          </a:bodyPr>
          <a:lstStyle/>
          <a:p>
            <a:r>
              <a:rPr lang="tr-TR" sz="3200" dirty="0" err="1">
                <a:latin typeface="Times New Roman" panose="02020603050405020304" pitchFamily="18" charset="0"/>
                <a:cs typeface="Times New Roman" panose="02020603050405020304" pitchFamily="18" charset="0"/>
              </a:rPr>
              <a:t>ESİMER’in</a:t>
            </a:r>
            <a:r>
              <a:rPr lang="tr-TR" sz="3200" dirty="0">
                <a:latin typeface="Times New Roman" panose="02020603050405020304" pitchFamily="18" charset="0"/>
                <a:cs typeface="Times New Roman" panose="02020603050405020304" pitchFamily="18" charset="0"/>
              </a:rPr>
              <a:t> Amacı</a:t>
            </a:r>
          </a:p>
        </p:txBody>
      </p:sp>
      <p:sp>
        <p:nvSpPr>
          <p:cNvPr id="3" name="İçerik Yer Tutucusu 2"/>
          <p:cNvSpPr>
            <a:spLocks noGrp="1"/>
          </p:cNvSpPr>
          <p:nvPr>
            <p:ph idx="1"/>
          </p:nvPr>
        </p:nvSpPr>
        <p:spPr>
          <a:xfrm>
            <a:off x="857534" y="1621532"/>
            <a:ext cx="10515600" cy="4351338"/>
          </a:xfrm>
        </p:spPr>
        <p:txBody>
          <a:bodyPr>
            <a:normAutofit fontScale="92500" lnSpcReduction="10000"/>
          </a:bodyPr>
          <a:lstStyle/>
          <a:p>
            <a:pPr algn="just">
              <a:lnSpc>
                <a:spcPct val="150000"/>
              </a:lnSpc>
            </a:pPr>
            <a:r>
              <a:rPr lang="tr-TR" sz="2400" dirty="0">
                <a:latin typeface="Times New Roman" panose="02020603050405020304" pitchFamily="18" charset="0"/>
                <a:cs typeface="Times New Roman" panose="02020603050405020304" pitchFamily="18" charset="0"/>
              </a:rPr>
              <a:t>Uluslararası istatistik meslek değerleri ve ilkelerini doğrultusunda akademisyenlere, araştırmacılara, lisansüstü öğrencilere, yerli ve yabancı kurum ve kuruluşlara istatistiksel danışmanlık hizmeti vermek, araştırma ve uygulama projeleri tasarlamak, yürütmek, sonuçlandırmak ve raporlamak, istatistik ve ilgili konularda yayın yapmak, araştırmacılara istatistik ve ekonometri üzerine eğitim kursları vermek, istatistik ve anabilim dallarında lisans ve lisansüstü öğrencilere istatistiksel danışmanlık eğitimi vermek ve sertifika programları açmak, başka kişi ve kuruluşlardan istatistiksel danışmanlık hizmeti alınarak yaptırılmış istatistiksel araştırma sonuçlarını değerlendirerek bilimsel ve istatistiksel kalite belgesi vermek.</a:t>
            </a:r>
          </a:p>
        </p:txBody>
      </p:sp>
      <p:pic>
        <p:nvPicPr>
          <p:cNvPr id="4" name="Resim 3"/>
          <p:cNvPicPr>
            <a:picLocks noChangeAspect="1"/>
          </p:cNvPicPr>
          <p:nvPr/>
        </p:nvPicPr>
        <p:blipFill>
          <a:blip r:embed="rId2"/>
          <a:stretch>
            <a:fillRect/>
          </a:stretch>
        </p:blipFill>
        <p:spPr>
          <a:xfrm>
            <a:off x="10613160" y="9142"/>
            <a:ext cx="1572904" cy="1408298"/>
          </a:xfrm>
          <a:prstGeom prst="rect">
            <a:avLst/>
          </a:prstGeom>
        </p:spPr>
      </p:pic>
    </p:spTree>
    <p:extLst>
      <p:ext uri="{BB962C8B-B14F-4D97-AF65-F5344CB8AC3E}">
        <p14:creationId xmlns:p14="http://schemas.microsoft.com/office/powerpoint/2010/main" val="16840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err="1">
                <a:latin typeface="Times New Roman" panose="02020603050405020304" pitchFamily="18" charset="0"/>
                <a:cs typeface="Times New Roman" panose="02020603050405020304" pitchFamily="18" charset="0"/>
              </a:rPr>
              <a:t>ESİMER’in</a:t>
            </a:r>
            <a:r>
              <a:rPr lang="tr-TR" sz="3200" dirty="0">
                <a:latin typeface="Times New Roman" panose="02020603050405020304" pitchFamily="18" charset="0"/>
                <a:cs typeface="Times New Roman" panose="02020603050405020304" pitchFamily="18" charset="0"/>
              </a:rPr>
              <a:t> Faaliyet Alanları</a:t>
            </a:r>
          </a:p>
        </p:txBody>
      </p:sp>
      <p:sp>
        <p:nvSpPr>
          <p:cNvPr id="3" name="İçerik Yer Tutucusu 2"/>
          <p:cNvSpPr>
            <a:spLocks noGrp="1"/>
          </p:cNvSpPr>
          <p:nvPr>
            <p:ph idx="1"/>
          </p:nvPr>
        </p:nvSpPr>
        <p:spPr/>
        <p:txBody>
          <a:bodyPr>
            <a:normAutofit fontScale="92500"/>
          </a:bodyPr>
          <a:lstStyle/>
          <a:p>
            <a:pPr>
              <a:lnSpc>
                <a:spcPct val="150000"/>
              </a:lnSpc>
            </a:pPr>
            <a:r>
              <a:rPr lang="tr-TR" sz="2400" dirty="0">
                <a:latin typeface="Times New Roman" panose="02020603050405020304" pitchFamily="18" charset="0"/>
                <a:cs typeface="Times New Roman" panose="02020603050405020304" pitchFamily="18" charset="0"/>
              </a:rPr>
              <a:t>İstatistik, ekonometri ve eğitim ile doğrudan ve dolaylı olarak ilgili olan konular üzerinde, resmi ve özel, gerçek ve tüzel kişi, kurum ve kuruluşlara danışmanlık hizmeti vermek.</a:t>
            </a:r>
          </a:p>
          <a:p>
            <a:pPr>
              <a:lnSpc>
                <a:spcPct val="150000"/>
              </a:lnSpc>
            </a:pPr>
            <a:r>
              <a:rPr lang="tr-TR" sz="2400" dirty="0">
                <a:latin typeface="Times New Roman" panose="02020603050405020304" pitchFamily="18" charset="0"/>
                <a:cs typeface="Times New Roman" panose="02020603050405020304" pitchFamily="18" charset="0"/>
              </a:rPr>
              <a:t>İstatistik, ekonometri ve eğitim ile ilgili konularda yayın çalışmaları yapmak.</a:t>
            </a:r>
          </a:p>
          <a:p>
            <a:pPr>
              <a:lnSpc>
                <a:spcPct val="150000"/>
              </a:lnSpc>
            </a:pPr>
            <a:r>
              <a:rPr lang="tr-TR" sz="2400" dirty="0">
                <a:latin typeface="Times New Roman" panose="02020603050405020304" pitchFamily="18" charset="0"/>
                <a:cs typeface="Times New Roman" panose="02020603050405020304" pitchFamily="18" charset="0"/>
              </a:rPr>
              <a:t>İstatistik, ekonometri ve eğitim ile doğrudan ve dolaylı olarak ilgili konularda, resmi ve özel, gerçek ve tüzel kişi, kurum ve kuruluşların istekleri doğrultusunda proje çalışmalarını gerçekleştirmek, eğitim vermek ve sertifika programları açmak.</a:t>
            </a:r>
          </a:p>
        </p:txBody>
      </p:sp>
      <p:pic>
        <p:nvPicPr>
          <p:cNvPr id="4" name="Resim 3"/>
          <p:cNvPicPr>
            <a:picLocks noChangeAspect="1"/>
          </p:cNvPicPr>
          <p:nvPr/>
        </p:nvPicPr>
        <p:blipFill>
          <a:blip r:embed="rId2"/>
          <a:stretch>
            <a:fillRect/>
          </a:stretch>
        </p:blipFill>
        <p:spPr>
          <a:xfrm>
            <a:off x="10616116" y="10730"/>
            <a:ext cx="1566808" cy="1408298"/>
          </a:xfrm>
          <a:prstGeom prst="rect">
            <a:avLst/>
          </a:prstGeom>
        </p:spPr>
      </p:pic>
    </p:spTree>
    <p:extLst>
      <p:ext uri="{BB962C8B-B14F-4D97-AF65-F5344CB8AC3E}">
        <p14:creationId xmlns:p14="http://schemas.microsoft.com/office/powerpoint/2010/main" val="992306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err="1">
                <a:latin typeface="Times New Roman" panose="02020603050405020304" pitchFamily="18" charset="0"/>
                <a:cs typeface="Times New Roman" panose="02020603050405020304" pitchFamily="18" charset="0"/>
              </a:rPr>
              <a:t>ESİMER’in</a:t>
            </a:r>
            <a:r>
              <a:rPr lang="tr-TR" sz="3200" dirty="0">
                <a:latin typeface="Times New Roman" panose="02020603050405020304" pitchFamily="18" charset="0"/>
                <a:cs typeface="Times New Roman" panose="02020603050405020304" pitchFamily="18" charset="0"/>
              </a:rPr>
              <a:t> Faaliyet Alanları</a:t>
            </a:r>
          </a:p>
        </p:txBody>
      </p:sp>
      <p:sp>
        <p:nvSpPr>
          <p:cNvPr id="3" name="İçerik Yer Tutucusu 2"/>
          <p:cNvSpPr>
            <a:spLocks noGrp="1"/>
          </p:cNvSpPr>
          <p:nvPr>
            <p:ph idx="1"/>
          </p:nvPr>
        </p:nvSpPr>
        <p:spPr>
          <a:xfrm>
            <a:off x="883920" y="1417379"/>
            <a:ext cx="10515600" cy="4351338"/>
          </a:xfrm>
        </p:spPr>
        <p:txBody>
          <a:bodyPr>
            <a:noAutofit/>
          </a:bodyPr>
          <a:lstStyle/>
          <a:p>
            <a:pPr>
              <a:lnSpc>
                <a:spcPct val="150000"/>
              </a:lnSpc>
            </a:pPr>
            <a:r>
              <a:rPr lang="tr-TR" sz="2400" dirty="0">
                <a:latin typeface="Times New Roman" panose="02020603050405020304" pitchFamily="18" charset="0"/>
                <a:cs typeface="Times New Roman" panose="02020603050405020304" pitchFamily="18" charset="0"/>
              </a:rPr>
              <a:t>Başka kişi ve kuruluşlardan istatistiksel danışmanlık hizmeti alınarak yaptırılmış istatistiksel araştırma sonuçlarını değerlendirerek bilimsel ve istatistiksel kalite belgesi vermek.</a:t>
            </a:r>
          </a:p>
          <a:p>
            <a:pPr>
              <a:lnSpc>
                <a:spcPct val="150000"/>
              </a:lnSpc>
            </a:pPr>
            <a:r>
              <a:rPr lang="tr-TR" sz="2400" dirty="0">
                <a:latin typeface="Times New Roman" panose="02020603050405020304" pitchFamily="18" charset="0"/>
                <a:cs typeface="Times New Roman" panose="02020603050405020304" pitchFamily="18" charset="0"/>
              </a:rPr>
              <a:t>İstatistik, ekonometri ve eğitim ile doğrudan ve dolaylı olarak ilgili konularda, resmi ve özel, gerçek ve tüzel kişi, kurum ve kuruluşların araştırma projelerini tasarlamak ve yürütmek.</a:t>
            </a:r>
          </a:p>
          <a:p>
            <a:pPr>
              <a:lnSpc>
                <a:spcPct val="150000"/>
              </a:lnSpc>
            </a:pPr>
            <a:r>
              <a:rPr lang="tr-TR" sz="2400" dirty="0">
                <a:latin typeface="Times New Roman" panose="02020603050405020304" pitchFamily="18" charset="0"/>
                <a:cs typeface="Times New Roman" panose="02020603050405020304" pitchFamily="18" charset="0"/>
              </a:rPr>
              <a:t>Merkez bünyesinde gerçekleştirilecek olan danışmanlık, eğitim, yayın, araştırma ve proje faaliyetleri ile ilgili olarak yerli ve yabancı, resmi, özel kurum ve kuruluşlar ile işbirliği yapmak.</a:t>
            </a:r>
          </a:p>
        </p:txBody>
      </p:sp>
      <p:pic>
        <p:nvPicPr>
          <p:cNvPr id="4" name="Resim 3"/>
          <p:cNvPicPr>
            <a:picLocks noChangeAspect="1"/>
          </p:cNvPicPr>
          <p:nvPr/>
        </p:nvPicPr>
        <p:blipFill>
          <a:blip r:embed="rId2"/>
          <a:stretch>
            <a:fillRect/>
          </a:stretch>
        </p:blipFill>
        <p:spPr>
          <a:xfrm>
            <a:off x="10616116" y="9081"/>
            <a:ext cx="1566808" cy="1408298"/>
          </a:xfrm>
          <a:prstGeom prst="rect">
            <a:avLst/>
          </a:prstGeom>
        </p:spPr>
      </p:pic>
    </p:spTree>
    <p:extLst>
      <p:ext uri="{BB962C8B-B14F-4D97-AF65-F5344CB8AC3E}">
        <p14:creationId xmlns:p14="http://schemas.microsoft.com/office/powerpoint/2010/main" val="682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err="1">
                <a:latin typeface="Times New Roman" panose="02020603050405020304" pitchFamily="18" charset="0"/>
                <a:cs typeface="Times New Roman" panose="02020603050405020304" pitchFamily="18" charset="0"/>
              </a:rPr>
              <a:t>ESİMER’in</a:t>
            </a:r>
            <a:r>
              <a:rPr lang="tr-TR" sz="3200" dirty="0">
                <a:latin typeface="Times New Roman" panose="02020603050405020304" pitchFamily="18" charset="0"/>
                <a:cs typeface="Times New Roman" panose="02020603050405020304" pitchFamily="18" charset="0"/>
              </a:rPr>
              <a:t> Faaliyet Alanları</a:t>
            </a:r>
          </a:p>
        </p:txBody>
      </p:sp>
      <p:sp>
        <p:nvSpPr>
          <p:cNvPr id="3" name="İçerik Yer Tutucusu 2"/>
          <p:cNvSpPr>
            <a:spLocks noGrp="1"/>
          </p:cNvSpPr>
          <p:nvPr>
            <p:ph idx="1"/>
          </p:nvPr>
        </p:nvSpPr>
        <p:spPr/>
        <p:txBody>
          <a:bodyPr>
            <a:normAutofit/>
          </a:bodyPr>
          <a:lstStyle/>
          <a:p>
            <a:pPr>
              <a:lnSpc>
                <a:spcPct val="150000"/>
              </a:lnSpc>
            </a:pPr>
            <a:r>
              <a:rPr lang="tr-TR" sz="2400" dirty="0">
                <a:latin typeface="Times New Roman" panose="02020603050405020304" pitchFamily="18" charset="0"/>
                <a:cs typeface="Times New Roman" panose="02020603050405020304" pitchFamily="18" charset="0"/>
              </a:rPr>
              <a:t>Merkez bünyesindeki araştırma, proje ve yayın faaliyetlerinin gerçekleştirilmesi için Merkezin kullanımına tahsis edilecek olan her türlü taşınır mallar ile taşınmaz malların ilgili mevzuat hükümlerine göre edinilmesini sağlamak.</a:t>
            </a:r>
          </a:p>
          <a:p>
            <a:pPr>
              <a:lnSpc>
                <a:spcPct val="150000"/>
              </a:lnSpc>
            </a:pPr>
            <a:r>
              <a:rPr lang="tr-TR" sz="2400" dirty="0">
                <a:latin typeface="Times New Roman" panose="02020603050405020304" pitchFamily="18" charset="0"/>
                <a:cs typeface="Times New Roman" panose="02020603050405020304" pitchFamily="18" charset="0"/>
              </a:rPr>
              <a:t>İstatistik ve ekonometri üzerine yerinde ve uzaktan eğitim kursları vermek ve sertifika programları açmak.</a:t>
            </a:r>
          </a:p>
        </p:txBody>
      </p:sp>
      <p:pic>
        <p:nvPicPr>
          <p:cNvPr id="4" name="Resim 3"/>
          <p:cNvPicPr>
            <a:picLocks noChangeAspect="1"/>
          </p:cNvPicPr>
          <p:nvPr/>
        </p:nvPicPr>
        <p:blipFill>
          <a:blip r:embed="rId2"/>
          <a:stretch>
            <a:fillRect/>
          </a:stretch>
        </p:blipFill>
        <p:spPr>
          <a:xfrm>
            <a:off x="10616116" y="9142"/>
            <a:ext cx="1566808" cy="1408298"/>
          </a:xfrm>
          <a:prstGeom prst="rect">
            <a:avLst/>
          </a:prstGeom>
        </p:spPr>
      </p:pic>
    </p:spTree>
    <p:extLst>
      <p:ext uri="{BB962C8B-B14F-4D97-AF65-F5344CB8AC3E}">
        <p14:creationId xmlns:p14="http://schemas.microsoft.com/office/powerpoint/2010/main" val="3650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620</Words>
  <Application>Microsoft Office PowerPoint</Application>
  <PresentationFormat>Widescreen</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Teması</vt:lpstr>
      <vt:lpstr>PowerPoint Presentation</vt:lpstr>
      <vt:lpstr>PowerPoint Presentation</vt:lpstr>
      <vt:lpstr>Kuruluş Süreci</vt:lpstr>
      <vt:lpstr>Kuruluş Süreci</vt:lpstr>
      <vt:lpstr>Kuruluş Süreci</vt:lpstr>
      <vt:lpstr>ESİMER’in Amacı</vt:lpstr>
      <vt:lpstr>ESİMER’in Faaliyet Alanları</vt:lpstr>
      <vt:lpstr>ESİMER’in Faaliyet Alanları</vt:lpstr>
      <vt:lpstr>ESİMER’in Faaliyet Alanları</vt:lpstr>
      <vt:lpstr>Verilen Eğitimler</vt:lpstr>
      <vt:lpstr>PowerPoint Presentation</vt:lpstr>
      <vt:lpstr>Temel Düzeyde Veri Analizi Eğitimine Ait Fotoğraflar</vt:lpstr>
      <vt:lpstr>Temel Düzeyde Veri Analizi Eğitimine Ait Fotoğraflar</vt:lpstr>
      <vt:lpstr>YEM Eğitimine Ait Fotoğraflar</vt:lpstr>
      <vt:lpstr>YEM Eğitimine Ait Fotoğraflar</vt:lpstr>
      <vt:lpstr>Temel R ve YEM Eğitimine Ait Fotoğraflar</vt:lpstr>
      <vt:lpstr>Analiz Faaliyetleri</vt:lpstr>
      <vt:lpstr>Nicel Bilimler Dergisi </vt:lpstr>
      <vt:lpstr>Nicel Bilimler Dergisi</vt:lpstr>
      <vt:lpstr>Planlanan Faaliyetler</vt:lpstr>
      <vt:lpstr>TEŞEKKÜR EDERİZ    ESİMER YÖNETİM KURULU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YMB</dc:creator>
  <cp:lastModifiedBy>Barış Ergül</cp:lastModifiedBy>
  <cp:revision>85</cp:revision>
  <dcterms:created xsi:type="dcterms:W3CDTF">2019-12-20T12:44:12Z</dcterms:created>
  <dcterms:modified xsi:type="dcterms:W3CDTF">2019-12-23T16:10:07Z</dcterms:modified>
</cp:coreProperties>
</file>